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76" r:id="rId7"/>
    <p:sldId id="277" r:id="rId8"/>
    <p:sldId id="278" r:id="rId9"/>
    <p:sldId id="263" r:id="rId10"/>
    <p:sldId id="264" r:id="rId11"/>
    <p:sldId id="269" r:id="rId12"/>
    <p:sldId id="270" r:id="rId13"/>
    <p:sldId id="265" r:id="rId14"/>
    <p:sldId id="266" r:id="rId15"/>
    <p:sldId id="271" r:id="rId16"/>
    <p:sldId id="267" r:id="rId17"/>
    <p:sldId id="268" r:id="rId18"/>
    <p:sldId id="272" r:id="rId19"/>
    <p:sldId id="273" r:id="rId20"/>
    <p:sldId id="275" r:id="rId21"/>
    <p:sldId id="279" r:id="rId22"/>
    <p:sldId id="274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62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51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38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3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03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4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0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1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26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5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AC108-FD65-4248-88E3-DF1E9D807CA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16CCF-988E-4A5B-8F2D-B2316F872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5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ge.sdamgia.ru/test?theme=12" TargetMode="External"/><Relationship Id="rId2" Type="http://schemas.openxmlformats.org/officeDocument/2006/relationships/hyperlink" Target="http://www.fipi.ru/content/otkrytyy-bank-zadaniy-og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2291" y="1122363"/>
            <a:ext cx="10459232" cy="23876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Тема урока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«Центральные и вписанные углы»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9261" y="5606202"/>
            <a:ext cx="9144000" cy="481447"/>
          </a:xfrm>
        </p:spPr>
        <p:txBody>
          <a:bodyPr/>
          <a:lstStyle/>
          <a:p>
            <a:r>
              <a:rPr lang="ru-RU" dirty="0" smtClean="0"/>
              <a:t>Учитель математики МОАУ «СОШ №88 </a:t>
            </a:r>
            <a:r>
              <a:rPr lang="ru-RU" dirty="0" err="1" smtClean="0"/>
              <a:t>г.Орска</a:t>
            </a:r>
            <a:r>
              <a:rPr lang="ru-RU" dirty="0" smtClean="0"/>
              <a:t>» </a:t>
            </a:r>
            <a:r>
              <a:rPr lang="ru-RU" dirty="0" err="1" smtClean="0"/>
              <a:t>Жаппасбаев</a:t>
            </a:r>
            <a:r>
              <a:rPr lang="ru-RU" dirty="0" smtClean="0"/>
              <a:t> А.С.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01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699" y="405438"/>
            <a:ext cx="10515600" cy="317700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Цель урока: </a:t>
            </a:r>
            <a:br>
              <a:rPr lang="ru-RU" sz="4000" b="1" dirty="0" smtClean="0"/>
            </a:br>
            <a:r>
              <a:rPr lang="ru-RU" sz="4000" dirty="0" smtClean="0"/>
              <a:t>- Познакомить с понятиями центрального угла, дуги окружности, полуокружности, вписанного </a:t>
            </a:r>
            <a:r>
              <a:rPr lang="ru-RU" sz="4000" dirty="0" smtClean="0"/>
              <a:t>угла и  </a:t>
            </a:r>
            <a:r>
              <a:rPr lang="ru-RU" sz="4000" dirty="0" smtClean="0"/>
              <a:t>с свойствами вписанного и центрального углов.</a:t>
            </a:r>
            <a:br>
              <a:rPr lang="ru-RU" sz="4000" dirty="0" smtClean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2945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8418" y="377262"/>
            <a:ext cx="428180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Центральный угол – это угол с вершиной в центре окружности</a:t>
            </a:r>
            <a:endParaRPr lang="ru-RU" dirty="0"/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928669" y="1978683"/>
            <a:ext cx="3360697" cy="3308212"/>
            <a:chOff x="544" y="1350"/>
            <a:chExt cx="1656" cy="1633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544" y="1350"/>
              <a:ext cx="1587" cy="163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432191">
              <a:off x="1014" y="1475"/>
              <a:ext cx="917" cy="824"/>
            </a:xfrm>
            <a:custGeom>
              <a:avLst/>
              <a:gdLst>
                <a:gd name="T0" fmla="*/ 0 w 1089"/>
                <a:gd name="T1" fmla="*/ 0 h 726"/>
                <a:gd name="T2" fmla="*/ 454 w 1089"/>
                <a:gd name="T3" fmla="*/ 1215 h 726"/>
                <a:gd name="T4" fmla="*/ 1086 w 1089"/>
                <a:gd name="T5" fmla="*/ 227 h 7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89" h="726">
                  <a:moveTo>
                    <a:pt x="0" y="0"/>
                  </a:moveTo>
                  <a:lnTo>
                    <a:pt x="454" y="726"/>
                  </a:lnTo>
                  <a:lnTo>
                    <a:pt x="1089" y="136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1292" y="2251"/>
              <a:ext cx="91" cy="9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884" y="1525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А</a:t>
              </a: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1882" y="1752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В</a:t>
              </a: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202" y="2387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О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093331" y="1978683"/>
            <a:ext cx="4605251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Часть окружности, ограниченная с двух сторон радиусами, называется дугой данной окружности.</a:t>
            </a:r>
          </a:p>
          <a:p>
            <a:endParaRPr lang="ru-RU" dirty="0"/>
          </a:p>
        </p:txBody>
      </p:sp>
      <p:cxnSp>
        <p:nvCxnSpPr>
          <p:cNvPr id="5" name="Соединительная линия уступом 4"/>
          <p:cNvCxnSpPr>
            <a:stCxn id="19" idx="7"/>
          </p:cNvCxnSpPr>
          <p:nvPr/>
        </p:nvCxnSpPr>
        <p:spPr>
          <a:xfrm rot="5400000" flipH="1" flipV="1">
            <a:off x="4799003" y="1243745"/>
            <a:ext cx="98093" cy="2340736"/>
          </a:xfrm>
          <a:prstGeom prst="bentConnector4">
            <a:avLst>
              <a:gd name="adj1" fmla="val 233044"/>
              <a:gd name="adj2" fmla="val 6007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28669" y="548640"/>
            <a:ext cx="391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&lt;АОВ – центральный угол</a:t>
            </a:r>
            <a:endParaRPr lang="ru-RU" dirty="0"/>
          </a:p>
        </p:txBody>
      </p:sp>
      <p:sp>
        <p:nvSpPr>
          <p:cNvPr id="11" name="Дуга 10"/>
          <p:cNvSpPr/>
          <p:nvPr/>
        </p:nvSpPr>
        <p:spPr>
          <a:xfrm rot="20738922">
            <a:off x="2043162" y="3292703"/>
            <a:ext cx="904054" cy="57512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 rot="10800000">
            <a:off x="1730178" y="3103582"/>
            <a:ext cx="1605267" cy="1601422"/>
          </a:xfrm>
          <a:prstGeom prst="arc">
            <a:avLst>
              <a:gd name="adj1" fmla="val 8061587"/>
              <a:gd name="adj2" fmla="val 441822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375212">
            <a:off x="1561933" y="1978682"/>
            <a:ext cx="2278835" cy="1791195"/>
          </a:xfrm>
          <a:prstGeom prst="arc">
            <a:avLst>
              <a:gd name="adj1" fmla="val 13323766"/>
              <a:gd name="adj2" fmla="val 20618227"/>
            </a:avLst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093331" y="3392810"/>
            <a:ext cx="4537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Градусная мера дуги АВ равна градусной мере </a:t>
            </a:r>
            <a:r>
              <a:rPr lang="en-US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АОВ</a:t>
            </a:r>
            <a:endParaRPr lang="en-US" sz="24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Группа 16"/>
          <p:cNvGrpSpPr>
            <a:grpSpLocks/>
          </p:cNvGrpSpPr>
          <p:nvPr/>
        </p:nvGrpSpPr>
        <p:grpSpPr bwMode="auto">
          <a:xfrm>
            <a:off x="6147257" y="4476404"/>
            <a:ext cx="1081088" cy="457200"/>
            <a:chOff x="6099675" y="2214554"/>
            <a:chExt cx="3791708" cy="484390"/>
          </a:xfrm>
        </p:grpSpPr>
        <p:sp>
          <p:nvSpPr>
            <p:cNvPr id="28" name="TextBox 17"/>
            <p:cNvSpPr txBox="1">
              <a:spLocks noChangeArrowheads="1"/>
            </p:cNvSpPr>
            <p:nvPr/>
          </p:nvSpPr>
          <p:spPr bwMode="auto">
            <a:xfrm>
              <a:off x="7143903" y="2214554"/>
              <a:ext cx="2747480" cy="48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sz="2400" b="1">
                  <a:cs typeface="Arial" panose="020B0604020202020204" pitchFamily="34" charset="0"/>
                </a:rPr>
                <a:t>АВ</a:t>
              </a:r>
            </a:p>
          </p:txBody>
        </p:sp>
        <p:sp>
          <p:nvSpPr>
            <p:cNvPr id="29" name="Дуга 18"/>
            <p:cNvSpPr>
              <a:spLocks noChangeArrowheads="1"/>
            </p:cNvSpPr>
            <p:nvPr/>
          </p:nvSpPr>
          <p:spPr bwMode="auto">
            <a:xfrm rot="-5400000" flipH="1" flipV="1">
              <a:off x="6469621" y="1844608"/>
              <a:ext cx="304936" cy="1044827"/>
            </a:xfrm>
            <a:custGeom>
              <a:avLst/>
              <a:gdLst>
                <a:gd name="T0" fmla="*/ 152469 w 304936"/>
                <a:gd name="T1" fmla="*/ 0 h 1044827"/>
                <a:gd name="T2" fmla="*/ 152468 w 304936"/>
                <a:gd name="T3" fmla="*/ 522414 h 1044827"/>
                <a:gd name="T4" fmla="*/ 142885 w 304936"/>
                <a:gd name="T5" fmla="*/ 1043794 h 1044827"/>
                <a:gd name="T6" fmla="*/ 11796480 60000 65536"/>
                <a:gd name="T7" fmla="*/ 11796480 60000 65536"/>
                <a:gd name="T8" fmla="*/ 11796480 60000 65536"/>
                <a:gd name="T9" fmla="*/ 142885 w 304936"/>
                <a:gd name="T10" fmla="*/ 0 h 1044827"/>
                <a:gd name="T11" fmla="*/ 304936 w 304936"/>
                <a:gd name="T12" fmla="*/ 1044827 h 10448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4936" h="1044827" stroke="0">
                  <a:moveTo>
                    <a:pt x="152469" y="0"/>
                  </a:moveTo>
                  <a:lnTo>
                    <a:pt x="152468" y="0"/>
                  </a:lnTo>
                  <a:cubicBezTo>
                    <a:pt x="236674" y="1"/>
                    <a:pt x="304936" y="233894"/>
                    <a:pt x="304936" y="522414"/>
                  </a:cubicBezTo>
                  <a:cubicBezTo>
                    <a:pt x="304936" y="810935"/>
                    <a:pt x="236673" y="1044828"/>
                    <a:pt x="152468" y="1044828"/>
                  </a:cubicBezTo>
                  <a:cubicBezTo>
                    <a:pt x="149270" y="1044828"/>
                    <a:pt x="146074" y="1044483"/>
                    <a:pt x="142884" y="1043794"/>
                  </a:cubicBezTo>
                  <a:lnTo>
                    <a:pt x="152468" y="522414"/>
                  </a:lnTo>
                  <a:close/>
                </a:path>
                <a:path w="304936" h="1044827" fill="none">
                  <a:moveTo>
                    <a:pt x="152469" y="0"/>
                  </a:moveTo>
                  <a:lnTo>
                    <a:pt x="152468" y="0"/>
                  </a:lnTo>
                  <a:cubicBezTo>
                    <a:pt x="236674" y="1"/>
                    <a:pt x="304936" y="233894"/>
                    <a:pt x="304936" y="522414"/>
                  </a:cubicBezTo>
                  <a:cubicBezTo>
                    <a:pt x="304936" y="810935"/>
                    <a:pt x="236673" y="1044828"/>
                    <a:pt x="152468" y="1044828"/>
                  </a:cubicBezTo>
                  <a:cubicBezTo>
                    <a:pt x="149270" y="1044828"/>
                    <a:pt x="146074" y="1044483"/>
                    <a:pt x="142884" y="1043794"/>
                  </a:cubicBezTo>
                </a:path>
              </a:pathLst>
            </a:cu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7223489" y="4476404"/>
            <a:ext cx="1871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400" b="1" dirty="0">
                <a:cs typeface="Arial" panose="020B0604020202020204" pitchFamily="34" charset="0"/>
              </a:rPr>
              <a:t>= </a:t>
            </a:r>
            <a:r>
              <a:rPr lang="ru-RU" sz="2400" b="1" dirty="0">
                <a:cs typeface="Arial" panose="020B0604020202020204" pitchFamily="34" charset="0"/>
                <a:sym typeface="Symbol" panose="05050102010706020507" pitchFamily="18" charset="2"/>
              </a:rPr>
              <a:t></a:t>
            </a:r>
            <a:r>
              <a:rPr lang="ru-RU" sz="2400" b="1" dirty="0">
                <a:cs typeface="Arial" panose="020B0604020202020204" pitchFamily="34" charset="0"/>
              </a:rPr>
              <a:t>АОВ</a:t>
            </a:r>
          </a:p>
        </p:txBody>
      </p:sp>
    </p:spTree>
    <p:extLst>
      <p:ext uri="{BB962C8B-B14F-4D97-AF65-F5344CB8AC3E}">
        <p14:creationId xmlns:p14="http://schemas.microsoft.com/office/powerpoint/2010/main" val="86810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84213" y="1341438"/>
            <a:ext cx="3023263" cy="3745951"/>
            <a:chOff x="431" y="845"/>
            <a:chExt cx="1542" cy="2181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431" y="1162"/>
              <a:ext cx="1542" cy="15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521" y="845"/>
              <a:ext cx="1225" cy="1905"/>
            </a:xfrm>
            <a:custGeom>
              <a:avLst/>
              <a:gdLst>
                <a:gd name="T0" fmla="*/ 0 w 1225"/>
                <a:gd name="T1" fmla="*/ 90 h 1905"/>
                <a:gd name="T2" fmla="*/ 545 w 1225"/>
                <a:gd name="T3" fmla="*/ 1905 h 1905"/>
                <a:gd name="T4" fmla="*/ 1225 w 1225"/>
                <a:gd name="T5" fmla="*/ 0 h 19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25" h="1905">
                  <a:moveTo>
                    <a:pt x="0" y="90"/>
                  </a:moveTo>
                  <a:lnTo>
                    <a:pt x="545" y="1905"/>
                  </a:lnTo>
                  <a:lnTo>
                    <a:pt x="1225" y="0"/>
                  </a:lnTo>
                </a:path>
              </a:pathLst>
            </a:custGeom>
            <a:noFill/>
            <a:ln w="28575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975" y="2795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А</a:t>
              </a:r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431" y="1253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В</a:t>
              </a: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1565" y="1117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>
                  <a:latin typeface="Comic Sans MS" panose="030F0702030302020204" pitchFamily="66" charset="0"/>
                </a:rPr>
                <a:t>С</a:t>
              </a:r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985" y="2462"/>
              <a:ext cx="176" cy="28"/>
            </a:xfrm>
            <a:custGeom>
              <a:avLst/>
              <a:gdLst>
                <a:gd name="T0" fmla="*/ 0 w 176"/>
                <a:gd name="T1" fmla="*/ 28 h 28"/>
                <a:gd name="T2" fmla="*/ 83 w 176"/>
                <a:gd name="T3" fmla="*/ 0 h 28"/>
                <a:gd name="T4" fmla="*/ 176 w 176"/>
                <a:gd name="T5" fmla="*/ 28 h 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6" h="28">
                  <a:moveTo>
                    <a:pt x="0" y="28"/>
                  </a:moveTo>
                  <a:cubicBezTo>
                    <a:pt x="28" y="19"/>
                    <a:pt x="83" y="0"/>
                    <a:pt x="83" y="0"/>
                  </a:cubicBezTo>
                  <a:cubicBezTo>
                    <a:pt x="113" y="5"/>
                    <a:pt x="152" y="4"/>
                    <a:pt x="176" y="28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074382" y="879423"/>
            <a:ext cx="4824412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2400" dirty="0">
                <a:latin typeface="+mn-lt"/>
              </a:rPr>
              <a:t>Это угол, вершина которого лежит на окружности, а стороны пересекают эту окружность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42926" y="594907"/>
            <a:ext cx="4342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Вписанный угол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6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00113" y="404813"/>
            <a:ext cx="7286625" cy="56038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Теорема о вписанном угле</a:t>
            </a: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0824" y="1322389"/>
            <a:ext cx="8211532" cy="830997"/>
          </a:xfrm>
          <a:prstGeom prst="rect">
            <a:avLst/>
          </a:prstGeom>
          <a:solidFill>
            <a:schemeClr val="bg1"/>
          </a:solidFill>
          <a:ln w="50800">
            <a:solidFill>
              <a:srgbClr val="033DB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400" dirty="0">
                <a:cs typeface="Arial" panose="020B0604020202020204" pitchFamily="34" charset="0"/>
              </a:rPr>
              <a:t>Угол, вписанный в окружность, равен половине соответствующего ему центрального угла.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8539" y="2394436"/>
            <a:ext cx="8272607" cy="830997"/>
          </a:xfrm>
          <a:prstGeom prst="rect">
            <a:avLst/>
          </a:prstGeom>
          <a:solidFill>
            <a:schemeClr val="bg1"/>
          </a:solidFill>
          <a:ln w="50800">
            <a:solidFill>
              <a:srgbClr val="033DB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400" dirty="0">
                <a:cs typeface="Arial" panose="020B0604020202020204" pitchFamily="34" charset="0"/>
              </a:rPr>
              <a:t>Угол, вписанный в окружность, равен половине дуги, на которую он опирается.</a:t>
            </a:r>
          </a:p>
        </p:txBody>
      </p:sp>
      <p:sp>
        <p:nvSpPr>
          <p:cNvPr id="5" name="Овал 4"/>
          <p:cNvSpPr/>
          <p:nvPr/>
        </p:nvSpPr>
        <p:spPr>
          <a:xfrm>
            <a:off x="3143250" y="3644900"/>
            <a:ext cx="2857500" cy="2857500"/>
          </a:xfrm>
          <a:prstGeom prst="ellipse">
            <a:avLst/>
          </a:prstGeom>
          <a:noFill/>
          <a:ln w="50800">
            <a:solidFill>
              <a:srgbClr val="033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6" name="Группа 16"/>
          <p:cNvGrpSpPr>
            <a:grpSpLocks/>
          </p:cNvGrpSpPr>
          <p:nvPr/>
        </p:nvGrpSpPr>
        <p:grpSpPr bwMode="auto">
          <a:xfrm>
            <a:off x="3143250" y="4143375"/>
            <a:ext cx="2643188" cy="1714500"/>
            <a:chOff x="2714613" y="4000508"/>
            <a:chExt cx="2643216" cy="1714507"/>
          </a:xfrm>
        </p:grpSpPr>
        <p:grpSp>
          <p:nvGrpSpPr>
            <p:cNvPr id="7" name="Группа 5"/>
            <p:cNvGrpSpPr>
              <a:grpSpLocks/>
            </p:cNvGrpSpPr>
            <p:nvPr/>
          </p:nvGrpSpPr>
          <p:grpSpPr bwMode="auto">
            <a:xfrm>
              <a:off x="2714613" y="4000508"/>
              <a:ext cx="2643216" cy="1714507"/>
              <a:chOff x="4357685" y="2618800"/>
              <a:chExt cx="1620201" cy="2958108"/>
            </a:xfrm>
          </p:grpSpPr>
          <p:cxnSp>
            <p:nvCxnSpPr>
              <p:cNvPr id="9" name="Прямая соединительная линия 8"/>
              <p:cNvCxnSpPr/>
              <p:nvPr/>
            </p:nvCxnSpPr>
            <p:spPr>
              <a:xfrm rot="10800000" flipV="1">
                <a:off x="4357685" y="2618800"/>
                <a:ext cx="1620201" cy="1385928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 rot="10800000" flipH="1" flipV="1">
                <a:off x="4357685" y="3999250"/>
                <a:ext cx="1576411" cy="1577658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Дуга 7"/>
            <p:cNvSpPr/>
            <p:nvPr/>
          </p:nvSpPr>
          <p:spPr>
            <a:xfrm rot="5091335">
              <a:off x="3094032" y="4656148"/>
              <a:ext cx="471489" cy="331791"/>
            </a:xfrm>
            <a:prstGeom prst="arc">
              <a:avLst>
                <a:gd name="adj1" fmla="val 11084927"/>
                <a:gd name="adj2" fmla="val 21052971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1" name="Дуга 10"/>
          <p:cNvSpPr/>
          <p:nvPr/>
        </p:nvSpPr>
        <p:spPr>
          <a:xfrm rot="5400000">
            <a:off x="4250531" y="4321970"/>
            <a:ext cx="2143125" cy="1357312"/>
          </a:xfrm>
          <a:prstGeom prst="arc">
            <a:avLst>
              <a:gd name="adj1" fmla="val 12311001"/>
              <a:gd name="adj2" fmla="val 20083130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2" name="Группа 17"/>
          <p:cNvGrpSpPr>
            <a:grpSpLocks/>
          </p:cNvGrpSpPr>
          <p:nvPr/>
        </p:nvGrpSpPr>
        <p:grpSpPr bwMode="auto">
          <a:xfrm>
            <a:off x="4500563" y="4149725"/>
            <a:ext cx="1214437" cy="1714500"/>
            <a:chOff x="3929058" y="3929066"/>
            <a:chExt cx="1357322" cy="1785950"/>
          </a:xfrm>
        </p:grpSpPr>
        <p:grpSp>
          <p:nvGrpSpPr>
            <p:cNvPr id="13" name="Группа 9"/>
            <p:cNvGrpSpPr>
              <a:grpSpLocks/>
            </p:cNvGrpSpPr>
            <p:nvPr/>
          </p:nvGrpSpPr>
          <p:grpSpPr bwMode="auto">
            <a:xfrm>
              <a:off x="3929058" y="3929066"/>
              <a:ext cx="1357322" cy="1785950"/>
              <a:chOff x="4357685" y="2495537"/>
              <a:chExt cx="1576406" cy="3081371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 rot="16200000" flipH="1" flipV="1">
                <a:off x="4391238" y="2461984"/>
                <a:ext cx="1509302" cy="1576406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10800000" flipH="1" flipV="1">
                <a:off x="4357685" y="3999133"/>
                <a:ext cx="1576406" cy="1577775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5"/>
            <p:cNvGrpSpPr>
              <a:grpSpLocks/>
            </p:cNvGrpSpPr>
            <p:nvPr/>
          </p:nvGrpSpPr>
          <p:grpSpPr bwMode="auto">
            <a:xfrm>
              <a:off x="4092435" y="4513595"/>
              <a:ext cx="476744" cy="646758"/>
              <a:chOff x="4092435" y="4513595"/>
              <a:chExt cx="476744" cy="646758"/>
            </a:xfrm>
          </p:grpSpPr>
          <p:sp>
            <p:nvSpPr>
              <p:cNvPr id="15" name="Дуга 12"/>
              <p:cNvSpPr>
                <a:spLocks noChangeArrowheads="1"/>
              </p:cNvSpPr>
              <p:nvPr/>
            </p:nvSpPr>
            <p:spPr bwMode="auto">
              <a:xfrm rot="5091335">
                <a:off x="4020887" y="4656973"/>
                <a:ext cx="474599" cy="331790"/>
              </a:xfrm>
              <a:custGeom>
                <a:avLst/>
                <a:gdLst>
                  <a:gd name="T0" fmla="*/ 1658 w 474599"/>
                  <a:gd name="T1" fmla="*/ 146320 h 331790"/>
                  <a:gd name="T2" fmla="*/ 237300 w 474599"/>
                  <a:gd name="T3" fmla="*/ 165895 h 331790"/>
                  <a:gd name="T4" fmla="*/ 468583 w 474599"/>
                  <a:gd name="T5" fmla="*/ 128778 h 331790"/>
                  <a:gd name="T6" fmla="*/ 5898240 60000 65536"/>
                  <a:gd name="T7" fmla="*/ 17694720 60000 65536"/>
                  <a:gd name="T8" fmla="*/ 5898240 60000 65536"/>
                  <a:gd name="T9" fmla="*/ 1658 w 474599"/>
                  <a:gd name="T10" fmla="*/ 0 h 331790"/>
                  <a:gd name="T11" fmla="*/ 468583 w 474599"/>
                  <a:gd name="T12" fmla="*/ 146320 h 33179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74599" h="331790" stroke="0">
                    <a:moveTo>
                      <a:pt x="1658" y="146320"/>
                    </a:moveTo>
                    <a:lnTo>
                      <a:pt x="1657" y="146319"/>
                    </a:lnTo>
                    <a:cubicBezTo>
                      <a:pt x="15844" y="62857"/>
                      <a:pt x="117073" y="0"/>
                      <a:pt x="237300" y="0"/>
                    </a:cubicBezTo>
                    <a:cubicBezTo>
                      <a:pt x="347902" y="0"/>
                      <a:pt x="443838" y="53416"/>
                      <a:pt x="468584" y="128778"/>
                    </a:cubicBezTo>
                    <a:lnTo>
                      <a:pt x="237300" y="165895"/>
                    </a:lnTo>
                    <a:close/>
                  </a:path>
                  <a:path w="474599" h="331790" fill="none">
                    <a:moveTo>
                      <a:pt x="1658" y="146320"/>
                    </a:moveTo>
                    <a:lnTo>
                      <a:pt x="1657" y="146319"/>
                    </a:lnTo>
                    <a:cubicBezTo>
                      <a:pt x="15844" y="62857"/>
                      <a:pt x="117073" y="0"/>
                      <a:pt x="237300" y="0"/>
                    </a:cubicBezTo>
                    <a:cubicBezTo>
                      <a:pt x="347902" y="0"/>
                      <a:pt x="443838" y="53416"/>
                      <a:pt x="468584" y="128778"/>
                    </a:cubicBezTo>
                  </a:path>
                </a:pathLst>
              </a:custGeom>
              <a:noFill/>
              <a:ln w="50800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" name="Дуга 14"/>
              <p:cNvSpPr>
                <a:spLocks noChangeArrowheads="1"/>
              </p:cNvSpPr>
              <p:nvPr/>
            </p:nvSpPr>
            <p:spPr bwMode="auto">
              <a:xfrm rot="5091335">
                <a:off x="4011251" y="4602720"/>
                <a:ext cx="648234" cy="468410"/>
              </a:xfrm>
              <a:custGeom>
                <a:avLst/>
                <a:gdLst>
                  <a:gd name="T0" fmla="*/ 2121 w 648234"/>
                  <a:gd name="T1" fmla="*/ 207456 h 468410"/>
                  <a:gd name="T2" fmla="*/ 324117 w 648234"/>
                  <a:gd name="T3" fmla="*/ 234205 h 468410"/>
                  <a:gd name="T4" fmla="*/ 640525 w 648234"/>
                  <a:gd name="T5" fmla="*/ 183427 h 468410"/>
                  <a:gd name="T6" fmla="*/ 5898240 60000 65536"/>
                  <a:gd name="T7" fmla="*/ 17694720 60000 65536"/>
                  <a:gd name="T8" fmla="*/ 5898240 60000 65536"/>
                  <a:gd name="T9" fmla="*/ 2121 w 648234"/>
                  <a:gd name="T10" fmla="*/ 0 h 468410"/>
                  <a:gd name="T11" fmla="*/ 640525 w 648234"/>
                  <a:gd name="T12" fmla="*/ 207456 h 4684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8234" h="468410" stroke="0">
                    <a:moveTo>
                      <a:pt x="2121" y="207456"/>
                    </a:moveTo>
                    <a:lnTo>
                      <a:pt x="2120" y="207455"/>
                    </a:lnTo>
                    <a:cubicBezTo>
                      <a:pt x="20929" y="89235"/>
                      <a:pt x="159434" y="0"/>
                      <a:pt x="324117" y="0"/>
                    </a:cubicBezTo>
                    <a:cubicBezTo>
                      <a:pt x="476045" y="0"/>
                      <a:pt x="607585" y="76255"/>
                      <a:pt x="640524" y="183427"/>
                    </a:cubicBezTo>
                    <a:lnTo>
                      <a:pt x="324117" y="234205"/>
                    </a:lnTo>
                    <a:close/>
                  </a:path>
                  <a:path w="648234" h="468410" fill="none">
                    <a:moveTo>
                      <a:pt x="2121" y="207456"/>
                    </a:moveTo>
                    <a:lnTo>
                      <a:pt x="2120" y="207455"/>
                    </a:lnTo>
                    <a:cubicBezTo>
                      <a:pt x="20929" y="89235"/>
                      <a:pt x="159434" y="0"/>
                      <a:pt x="324117" y="0"/>
                    </a:cubicBezTo>
                    <a:cubicBezTo>
                      <a:pt x="476045" y="0"/>
                      <a:pt x="607585" y="76255"/>
                      <a:pt x="640524" y="183427"/>
                    </a:cubicBezTo>
                  </a:path>
                </a:pathLst>
              </a:custGeom>
              <a:noFill/>
              <a:ln w="50800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643188" y="4643438"/>
            <a:ext cx="357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>
                <a:cs typeface="Arial" panose="020B0604020202020204" pitchFamily="34" charset="0"/>
              </a:rPr>
              <a:t>С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795963" y="3644900"/>
            <a:ext cx="571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>
                <a:cs typeface="Arial" panose="020B0604020202020204" pitchFamily="34" charset="0"/>
              </a:rPr>
              <a:t>А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715000" y="5715000"/>
            <a:ext cx="857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>
                <a:cs typeface="Arial" panose="020B0604020202020204" pitchFamily="34" charset="0"/>
              </a:rPr>
              <a:t>В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000500" y="4714875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3200" b="1">
                <a:cs typeface="Arial" panose="020B0604020202020204" pitchFamily="34" charset="0"/>
              </a:rPr>
              <a:t>О</a:t>
            </a:r>
          </a:p>
        </p:txBody>
      </p:sp>
      <p:sp>
        <p:nvSpPr>
          <p:cNvPr id="26" name="Овал 25"/>
          <p:cNvSpPr/>
          <p:nvPr/>
        </p:nvSpPr>
        <p:spPr>
          <a:xfrm flipH="1">
            <a:off x="4429125" y="4929188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graphicFrame>
        <p:nvGraphicFramePr>
          <p:cNvPr id="2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565124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723535"/>
              </p:ext>
            </p:extLst>
          </p:nvPr>
        </p:nvGraphicFramePr>
        <p:xfrm>
          <a:off x="8153487" y="4425415"/>
          <a:ext cx="232092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5" imgW="1066680" imgH="393480" progId="Equation.3">
                  <p:embed/>
                </p:oleObj>
              </mc:Choice>
              <mc:Fallback>
                <p:oleObj name="Формула" r:id="rId5" imgW="1066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87" y="4425415"/>
                        <a:ext cx="2320925" cy="792163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928840"/>
              </p:ext>
            </p:extLst>
          </p:nvPr>
        </p:nvGraphicFramePr>
        <p:xfrm>
          <a:off x="479425" y="4508500"/>
          <a:ext cx="2135188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Формула" r:id="rId7" imgW="1143000" imgH="393480" progId="Equation.3">
                  <p:embed/>
                </p:oleObj>
              </mc:Choice>
              <mc:Fallback>
                <p:oleObj name="Формула" r:id="rId7" imgW="1143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4508500"/>
                        <a:ext cx="2135188" cy="731838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45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  <p:bldP spid="19" grpId="0"/>
      <p:bldP spid="20" grpId="0"/>
      <p:bldP spid="21" grpId="0"/>
      <p:bldP spid="22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00" y="948764"/>
            <a:ext cx="11865552" cy="34619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1874" y="363254"/>
            <a:ext cx="145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1 </a:t>
            </a:r>
            <a:r>
              <a:rPr lang="ru-RU" sz="2400" b="1" dirty="0" smtClean="0"/>
              <a:t>случай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5253554" y="363253"/>
            <a:ext cx="160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 случай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521869" y="363252"/>
            <a:ext cx="145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 случай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932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03" y="628130"/>
            <a:ext cx="3718648" cy="2780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924" y="1064028"/>
            <a:ext cx="4256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Дано: окружность</a:t>
            </a:r>
          </a:p>
          <a:p>
            <a:r>
              <a:rPr lang="ru-RU" sz="2400" dirty="0" smtClean="0"/>
              <a:t>&lt;АОС – центральный, &lt; АВС – вписанный</a:t>
            </a:r>
          </a:p>
          <a:p>
            <a:r>
              <a:rPr lang="ru-RU" sz="2400" dirty="0" smtClean="0"/>
              <a:t>Доказать: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52902" y="2709949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Доказательство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973484" y="39402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905" y="3932375"/>
            <a:ext cx="3325611" cy="371176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>
            <a:off x="5377407" y="3998727"/>
            <a:ext cx="598517" cy="23847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459" y="3914893"/>
            <a:ext cx="1552349" cy="3541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9665" y="3920938"/>
            <a:ext cx="3196202" cy="28639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2150" y="4511824"/>
            <a:ext cx="3940752" cy="433610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>
            <a:off x="5802284" y="4655127"/>
            <a:ext cx="548640" cy="19755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9381" y="4406901"/>
            <a:ext cx="2460567" cy="6940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03071" y="370610"/>
            <a:ext cx="1662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 случай</a:t>
            </a:r>
            <a:endParaRPr lang="ru-RU" sz="2400" b="1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6023" y="2140681"/>
            <a:ext cx="184785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9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830061"/>
            <a:ext cx="2590800" cy="2305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887" y="349135"/>
            <a:ext cx="1014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 случай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8393" y="3690851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 случай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78" y="4060183"/>
            <a:ext cx="2464724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486" y="970424"/>
            <a:ext cx="2000250" cy="2952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736" y="970424"/>
            <a:ext cx="781050" cy="361950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>
            <a:off x="9310860" y="1184477"/>
            <a:ext cx="465513" cy="18097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4082" y="1365452"/>
            <a:ext cx="5562600" cy="523875"/>
          </a:xfrm>
          <a:prstGeom prst="rect">
            <a:avLst/>
          </a:prstGeom>
        </p:spPr>
      </p:pic>
      <p:sp>
        <p:nvSpPr>
          <p:cNvPr id="11" name="Правая круглая скобка 10"/>
          <p:cNvSpPr/>
          <p:nvPr/>
        </p:nvSpPr>
        <p:spPr>
          <a:xfrm>
            <a:off x="9126682" y="830061"/>
            <a:ext cx="45719" cy="932237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486" y="2297689"/>
            <a:ext cx="6324600" cy="619125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3564082" y="2424718"/>
            <a:ext cx="608907" cy="21872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339" y="2928330"/>
            <a:ext cx="1990725" cy="5238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8817" y="4368683"/>
            <a:ext cx="3143250" cy="4095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2067" y="4368683"/>
            <a:ext cx="1428750" cy="5048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0817" y="4248813"/>
            <a:ext cx="3683750" cy="5596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339" y="5088048"/>
            <a:ext cx="1990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8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zluga.ru/potrb/%D0%92%D0%BF%D0%B8%D1%81%D0%B0%D0%BD%D0%BD%D1%8B%D0%B9+%D1%83%D0%B3%D0%BE%D0%BB+%D0%A2%D0%B5%D0%BE%D1%80%D0%B5%D0%BC%D0%B0+%D0%BE+%D0%B2%D0%BF%D0%B8%D1%81%D0%B0%D0%BD%D0%BD%D0%BE%D0%BC+%D1%83%D0%B3%D0%BB%D0%B5b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353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93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4790" y="2967335"/>
            <a:ext cx="4642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Решение задач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33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857375" y="1500188"/>
            <a:ext cx="4659313" cy="466566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/>
          </a:p>
        </p:txBody>
      </p:sp>
      <p:cxnSp>
        <p:nvCxnSpPr>
          <p:cNvPr id="4" name="Прямая соединительная линия 3"/>
          <p:cNvCxnSpPr>
            <a:cxnSpLocks noChangeShapeType="1"/>
          </p:cNvCxnSpPr>
          <p:nvPr/>
        </p:nvCxnSpPr>
        <p:spPr bwMode="auto">
          <a:xfrm flipH="1">
            <a:off x="4286250" y="2643188"/>
            <a:ext cx="1919288" cy="1304925"/>
          </a:xfrm>
          <a:prstGeom prst="line">
            <a:avLst/>
          </a:prstGeom>
          <a:noFill/>
          <a:ln w="50800" algn="ctr">
            <a:solidFill>
              <a:srgbClr val="033D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4"/>
          <p:cNvCxnSpPr>
            <a:stCxn id="3" idx="4"/>
          </p:cNvCxnSpPr>
          <p:nvPr/>
        </p:nvCxnSpPr>
        <p:spPr>
          <a:xfrm flipV="1">
            <a:off x="4187032" y="4005263"/>
            <a:ext cx="97633" cy="2160587"/>
          </a:xfrm>
          <a:prstGeom prst="line">
            <a:avLst/>
          </a:prstGeom>
          <a:ln w="50800">
            <a:solidFill>
              <a:srgbClr val="033D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Дуга 12"/>
          <p:cNvSpPr>
            <a:spLocks noChangeArrowheads="1"/>
          </p:cNvSpPr>
          <p:nvPr/>
        </p:nvSpPr>
        <p:spPr bwMode="auto">
          <a:xfrm rot="7839104">
            <a:off x="3959413" y="3610722"/>
            <a:ext cx="1251160" cy="979487"/>
          </a:xfrm>
          <a:custGeom>
            <a:avLst/>
            <a:gdLst>
              <a:gd name="T0" fmla="*/ 29646 w 1196975"/>
              <a:gd name="T1" fmla="*/ 684630 h 1044575"/>
              <a:gd name="T2" fmla="*/ 598488 w 1196975"/>
              <a:gd name="T3" fmla="*/ 522288 h 1044575"/>
              <a:gd name="T4" fmla="*/ 1174896 w 1196975"/>
              <a:gd name="T5" fmla="*/ 381733 h 1044575"/>
              <a:gd name="T6" fmla="*/ 5898240 60000 65536"/>
              <a:gd name="T7" fmla="*/ 17694720 60000 65536"/>
              <a:gd name="T8" fmla="*/ 5898240 60000 65536"/>
              <a:gd name="T9" fmla="*/ 0 w 1196975"/>
              <a:gd name="T10" fmla="*/ 0 h 1044575"/>
              <a:gd name="T11" fmla="*/ 1174896 w 1196975"/>
              <a:gd name="T12" fmla="*/ 684630 h 10445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96975" h="1044575" stroke="0">
                <a:moveTo>
                  <a:pt x="29646" y="684630"/>
                </a:moveTo>
                <a:lnTo>
                  <a:pt x="29645" y="684630"/>
                </a:lnTo>
                <a:cubicBezTo>
                  <a:pt x="10005" y="632220"/>
                  <a:pt x="0" y="577427"/>
                  <a:pt x="0" y="522287"/>
                </a:cubicBezTo>
                <a:cubicBezTo>
                  <a:pt x="0" y="233835"/>
                  <a:pt x="267952" y="-1"/>
                  <a:pt x="598488" y="-1"/>
                </a:cubicBezTo>
                <a:cubicBezTo>
                  <a:pt x="866994" y="-1"/>
                  <a:pt x="1102637" y="156056"/>
                  <a:pt x="1174896" y="381732"/>
                </a:cubicBezTo>
                <a:lnTo>
                  <a:pt x="598488" y="522288"/>
                </a:lnTo>
                <a:close/>
              </a:path>
              <a:path w="1196975" h="1044575" fill="none">
                <a:moveTo>
                  <a:pt x="29646" y="684630"/>
                </a:moveTo>
                <a:lnTo>
                  <a:pt x="29645" y="684630"/>
                </a:lnTo>
                <a:cubicBezTo>
                  <a:pt x="10005" y="632220"/>
                  <a:pt x="0" y="577427"/>
                  <a:pt x="0" y="522287"/>
                </a:cubicBezTo>
                <a:cubicBezTo>
                  <a:pt x="0" y="233835"/>
                  <a:pt x="267952" y="-1"/>
                  <a:pt x="598488" y="-1"/>
                </a:cubicBezTo>
                <a:cubicBezTo>
                  <a:pt x="866994" y="-1"/>
                  <a:pt x="1102637" y="156056"/>
                  <a:pt x="1174896" y="381732"/>
                </a:cubicBezTo>
              </a:path>
            </a:pathLst>
          </a:custGeom>
          <a:noFill/>
          <a:ln w="50800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Дуга 13"/>
          <p:cNvSpPr>
            <a:spLocks noChangeArrowheads="1"/>
          </p:cNvSpPr>
          <p:nvPr/>
        </p:nvSpPr>
        <p:spPr bwMode="auto">
          <a:xfrm rot="7839104">
            <a:off x="3954463" y="3576638"/>
            <a:ext cx="993775" cy="892175"/>
          </a:xfrm>
          <a:custGeom>
            <a:avLst/>
            <a:gdLst>
              <a:gd name="T0" fmla="*/ 1094 w 1000125"/>
              <a:gd name="T1" fmla="*/ 442540 h 947738"/>
              <a:gd name="T2" fmla="*/ 500063 w 1000125"/>
              <a:gd name="T3" fmla="*/ 473869 h 947738"/>
              <a:gd name="T4" fmla="*/ 975938 w 1000125"/>
              <a:gd name="T5" fmla="*/ 328279 h 947738"/>
              <a:gd name="T6" fmla="*/ 5898240 60000 65536"/>
              <a:gd name="T7" fmla="*/ 17694720 60000 65536"/>
              <a:gd name="T8" fmla="*/ 5898240 60000 65536"/>
              <a:gd name="T9" fmla="*/ 1094 w 1000125"/>
              <a:gd name="T10" fmla="*/ 0 h 947738"/>
              <a:gd name="T11" fmla="*/ 975938 w 1000125"/>
              <a:gd name="T12" fmla="*/ 442540 h 9477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125" h="947738" stroke="0">
                <a:moveTo>
                  <a:pt x="1094" y="442540"/>
                </a:moveTo>
                <a:lnTo>
                  <a:pt x="1094" y="442540"/>
                </a:lnTo>
                <a:cubicBezTo>
                  <a:pt x="18504" y="193536"/>
                  <a:pt x="236719" y="0"/>
                  <a:pt x="500063" y="0"/>
                </a:cubicBezTo>
                <a:cubicBezTo>
                  <a:pt x="717047" y="0"/>
                  <a:pt x="909272" y="132604"/>
                  <a:pt x="975939" y="328277"/>
                </a:cubicBezTo>
                <a:lnTo>
                  <a:pt x="500063" y="473869"/>
                </a:lnTo>
                <a:close/>
              </a:path>
              <a:path w="1000125" h="947738" fill="none">
                <a:moveTo>
                  <a:pt x="1094" y="442540"/>
                </a:moveTo>
                <a:lnTo>
                  <a:pt x="1094" y="442540"/>
                </a:lnTo>
                <a:cubicBezTo>
                  <a:pt x="18504" y="193536"/>
                  <a:pt x="236719" y="0"/>
                  <a:pt x="500063" y="0"/>
                </a:cubicBezTo>
                <a:cubicBezTo>
                  <a:pt x="717047" y="0"/>
                  <a:pt x="909272" y="132604"/>
                  <a:pt x="975939" y="328277"/>
                </a:cubicBezTo>
              </a:path>
            </a:pathLst>
          </a:custGeom>
          <a:noFill/>
          <a:ln w="50800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Дуга 14"/>
          <p:cNvSpPr>
            <a:spLocks noChangeArrowheads="1"/>
          </p:cNvSpPr>
          <p:nvPr/>
        </p:nvSpPr>
        <p:spPr bwMode="auto">
          <a:xfrm rot="14614175">
            <a:off x="3541713" y="3071813"/>
            <a:ext cx="1690687" cy="1716087"/>
          </a:xfrm>
          <a:custGeom>
            <a:avLst/>
            <a:gdLst>
              <a:gd name="T0" fmla="*/ 169064 w 1787525"/>
              <a:gd name="T1" fmla="*/ 362772 h 1749425"/>
              <a:gd name="T2" fmla="*/ 893763 w 1787525"/>
              <a:gd name="T3" fmla="*/ 874713 h 1749425"/>
              <a:gd name="T4" fmla="*/ 1091649 w 1787525"/>
              <a:gd name="T5" fmla="*/ 1727716 h 1749425"/>
              <a:gd name="T6" fmla="*/ 5898240 60000 65536"/>
              <a:gd name="T7" fmla="*/ 11796480 60000 65536"/>
              <a:gd name="T8" fmla="*/ 11796480 60000 65536"/>
              <a:gd name="T9" fmla="*/ 169064 w 1787525"/>
              <a:gd name="T10" fmla="*/ 0 h 1749425"/>
              <a:gd name="T11" fmla="*/ 1787525 w 1787525"/>
              <a:gd name="T12" fmla="*/ 1727716 h 1749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7525" h="1749425" stroke="0">
                <a:moveTo>
                  <a:pt x="169064" y="362772"/>
                </a:moveTo>
                <a:lnTo>
                  <a:pt x="169063" y="362771"/>
                </a:lnTo>
                <a:cubicBezTo>
                  <a:pt x="337081" y="134959"/>
                  <a:pt x="606685" y="0"/>
                  <a:pt x="893763" y="0"/>
                </a:cubicBezTo>
                <a:cubicBezTo>
                  <a:pt x="1387374" y="0"/>
                  <a:pt x="1787526" y="391622"/>
                  <a:pt x="1787526" y="874713"/>
                </a:cubicBezTo>
                <a:cubicBezTo>
                  <a:pt x="1787526" y="1283187"/>
                  <a:pt x="1498660" y="1637278"/>
                  <a:pt x="1091648" y="1727717"/>
                </a:cubicBezTo>
                <a:lnTo>
                  <a:pt x="893763" y="874713"/>
                </a:lnTo>
                <a:close/>
              </a:path>
              <a:path w="1787525" h="1749425" fill="none">
                <a:moveTo>
                  <a:pt x="169064" y="362772"/>
                </a:moveTo>
                <a:lnTo>
                  <a:pt x="169063" y="362771"/>
                </a:lnTo>
                <a:cubicBezTo>
                  <a:pt x="337081" y="134959"/>
                  <a:pt x="606685" y="0"/>
                  <a:pt x="893763" y="0"/>
                </a:cubicBezTo>
                <a:cubicBezTo>
                  <a:pt x="1387374" y="0"/>
                  <a:pt x="1787526" y="391622"/>
                  <a:pt x="1787526" y="874713"/>
                </a:cubicBezTo>
                <a:cubicBezTo>
                  <a:pt x="1787526" y="1283187"/>
                  <a:pt x="1498660" y="1637278"/>
                  <a:pt x="1091648" y="1727717"/>
                </a:cubicBezTo>
              </a:path>
            </a:pathLst>
          </a:custGeom>
          <a:noFill/>
          <a:ln w="508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Прямоугольник 15"/>
          <p:cNvSpPr>
            <a:spLocks noChangeArrowheads="1"/>
          </p:cNvSpPr>
          <p:nvPr/>
        </p:nvSpPr>
        <p:spPr bwMode="auto">
          <a:xfrm>
            <a:off x="3786188" y="3000375"/>
            <a:ext cx="5476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4400" b="1">
                <a:sym typeface="Symbol" panose="05050102010706020507" pitchFamily="18" charset="2"/>
              </a:rPr>
              <a:t>x</a:t>
            </a:r>
            <a:endParaRPr lang="ru-RU" sz="4400" b="1"/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4929188" y="4357688"/>
            <a:ext cx="15763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4000" b="1"/>
              <a:t>120</a:t>
            </a:r>
            <a:r>
              <a:rPr lang="en-US" sz="4000" b="1">
                <a:sym typeface="Symbol" panose="05050102010706020507" pitchFamily="18" charset="2"/>
              </a:rPr>
              <a:t></a:t>
            </a:r>
            <a:endParaRPr lang="ru-RU" sz="4000" b="1"/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500063" y="1785938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 dirty="0"/>
              <a:t>№1</a:t>
            </a:r>
          </a:p>
        </p:txBody>
      </p:sp>
      <p:sp>
        <p:nvSpPr>
          <p:cNvPr id="12" name="Прямоугольник 23"/>
          <p:cNvSpPr>
            <a:spLocks noChangeArrowheads="1"/>
          </p:cNvSpPr>
          <p:nvPr/>
        </p:nvSpPr>
        <p:spPr bwMode="auto">
          <a:xfrm>
            <a:off x="3786188" y="3786188"/>
            <a:ext cx="579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/>
              <a:t>О</a:t>
            </a:r>
          </a:p>
        </p:txBody>
      </p:sp>
      <p:sp>
        <p:nvSpPr>
          <p:cNvPr id="13" name="Овал 12"/>
          <p:cNvSpPr>
            <a:spLocks noChangeArrowheads="1"/>
          </p:cNvSpPr>
          <p:nvPr/>
        </p:nvSpPr>
        <p:spPr bwMode="auto">
          <a:xfrm flipV="1">
            <a:off x="4286250" y="3929063"/>
            <a:ext cx="136525" cy="136525"/>
          </a:xfrm>
          <a:prstGeom prst="ellipse">
            <a:avLst/>
          </a:prstGeom>
          <a:solidFill>
            <a:schemeClr val="accent1"/>
          </a:solidFill>
          <a:ln w="25400" algn="ctr">
            <a:solidFill>
              <a:srgbClr val="BB6126"/>
            </a:solidFill>
            <a:round/>
            <a:headEnd/>
            <a:tailEnd/>
          </a:ln>
        </p:spPr>
        <p:txBody>
          <a:bodyPr rot="10800000" anchor="ctr"/>
          <a:lstStyle/>
          <a:p>
            <a:pPr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80713" y="1961804"/>
            <a:ext cx="2410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Найти Х</a:t>
            </a:r>
            <a:endParaRPr lang="ru-RU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5646" y="0"/>
            <a:ext cx="3721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УСТНО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320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785938" y="1428750"/>
            <a:ext cx="4857750" cy="485775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/>
          </a:p>
        </p:txBody>
      </p:sp>
      <p:cxnSp>
        <p:nvCxnSpPr>
          <p:cNvPr id="4" name="Прямая соединительная линия 3"/>
          <p:cNvCxnSpPr>
            <a:stCxn id="3" idx="4"/>
          </p:cNvCxnSpPr>
          <p:nvPr/>
        </p:nvCxnSpPr>
        <p:spPr>
          <a:xfrm rot="5400000" flipH="1">
            <a:off x="1321595" y="3393281"/>
            <a:ext cx="3643312" cy="2143125"/>
          </a:xfrm>
          <a:prstGeom prst="line">
            <a:avLst/>
          </a:prstGeom>
          <a:ln w="50800">
            <a:solidFill>
              <a:srgbClr val="033D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stCxn id="3" idx="4"/>
          </p:cNvCxnSpPr>
          <p:nvPr/>
        </p:nvCxnSpPr>
        <p:spPr>
          <a:xfrm rot="5400000" flipH="1" flipV="1">
            <a:off x="3393282" y="3393281"/>
            <a:ext cx="3714750" cy="2071687"/>
          </a:xfrm>
          <a:prstGeom prst="line">
            <a:avLst/>
          </a:prstGeom>
          <a:ln w="50800">
            <a:solidFill>
              <a:srgbClr val="033D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3779838" y="692150"/>
            <a:ext cx="720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 i="1">
                <a:sym typeface="Symbol" panose="05050102010706020507" pitchFamily="18" charset="2"/>
              </a:rPr>
              <a:t>Х</a:t>
            </a:r>
            <a:endParaRPr lang="ru-RU" sz="4000" b="1" i="1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auto">
          <a:xfrm>
            <a:off x="3857625" y="5000625"/>
            <a:ext cx="960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/>
              <a:t>75</a:t>
            </a:r>
            <a:r>
              <a:rPr lang="en-US" sz="4000" b="1">
                <a:sym typeface="Symbol" panose="05050102010706020507" pitchFamily="18" charset="2"/>
              </a:rPr>
              <a:t></a:t>
            </a:r>
            <a:endParaRPr lang="ru-RU" sz="4000" b="1"/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571500" y="1643063"/>
            <a:ext cx="1428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/>
              <a:t>№2</a:t>
            </a: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auto">
          <a:xfrm>
            <a:off x="3857625" y="3857625"/>
            <a:ext cx="584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4000" b="1"/>
              <a:t>О</a:t>
            </a:r>
          </a:p>
        </p:txBody>
      </p:sp>
      <p:sp>
        <p:nvSpPr>
          <p:cNvPr id="10" name="Овал 9"/>
          <p:cNvSpPr/>
          <p:nvPr/>
        </p:nvSpPr>
        <p:spPr>
          <a:xfrm>
            <a:off x="4071938" y="3857625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50893" y="4403209"/>
            <a:ext cx="3072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Arial" panose="020B0604020202020204" pitchFamily="34" charset="0"/>
              </a:rPr>
              <a:t>Найдите </a:t>
            </a:r>
            <a:r>
              <a:rPr lang="ru-RU" sz="4000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Х</a:t>
            </a:r>
            <a:endParaRPr lang="ru-RU" sz="4000" i="1" dirty="0">
              <a:latin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956" y="0"/>
            <a:ext cx="324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УСТНО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705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93" y="618416"/>
            <a:ext cx="5025651" cy="40393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993" y="232756"/>
            <a:ext cx="1201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№3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678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80" y="741910"/>
            <a:ext cx="5334433" cy="41958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011" y="315884"/>
            <a:ext cx="121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№4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78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21" y="1528736"/>
            <a:ext cx="3904557" cy="32002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7526" y="598516"/>
            <a:ext cx="314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КАРТОЧКА</a:t>
            </a:r>
            <a:r>
              <a:rPr lang="ru-RU" sz="2400" dirty="0" smtClean="0"/>
              <a:t> №1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71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68" y="1083772"/>
            <a:ext cx="5215457" cy="41033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1644" y="232756"/>
            <a:ext cx="355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КАРТОЧКА</a:t>
            </a:r>
            <a:r>
              <a:rPr lang="ru-RU" sz="2400" dirty="0" smtClean="0"/>
              <a:t> №2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606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47" y="698113"/>
            <a:ext cx="5511725" cy="43892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1273" y="249382"/>
            <a:ext cx="3607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КАРТОЧКА</a:t>
            </a:r>
            <a:r>
              <a:rPr lang="ru-RU" sz="2400" dirty="0" smtClean="0"/>
              <a:t> №3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23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947" y="1261889"/>
            <a:ext cx="4037129" cy="36426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767" y="249382"/>
            <a:ext cx="231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КАРТОЧКА №4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543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6116" y="299258"/>
            <a:ext cx="400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ЗАДАЧА ИЗ ОГЭ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3811" y="1562793"/>
            <a:ext cx="7010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Задание 17 № 311374</a:t>
            </a:r>
          </a:p>
          <a:p>
            <a:r>
              <a:rPr lang="ru-RU" sz="2400" dirty="0"/>
              <a:t>￼</a:t>
            </a:r>
          </a:p>
          <a:p>
            <a:r>
              <a:rPr lang="ru-RU" sz="2400" dirty="0"/>
              <a:t>Найдите ∠KOM, если известно, что гра­дус­ная мера дуги MN равна 124°, а гра­дус­ная мера дуги KN равна 180°.</a:t>
            </a:r>
          </a:p>
        </p:txBody>
      </p:sp>
      <p:pic>
        <p:nvPicPr>
          <p:cNvPr id="5122" name="Picture 2" descr="https://oge.sdamgia.ru/get_file?id=12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687" y="3501785"/>
            <a:ext cx="3324258" cy="289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7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4968" y="581891"/>
            <a:ext cx="507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ДОМАШНЕЕ ЗАДАНИЕ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93541" y="2086556"/>
            <a:ext cx="869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1)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293541" y="3068715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2)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430350" y="3553325"/>
            <a:ext cx="7828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Доказать следствий из теорем 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337" y="2212763"/>
            <a:ext cx="7212194" cy="3323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337" y="3281819"/>
            <a:ext cx="7710296" cy="3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199" y="1003610"/>
            <a:ext cx="10448693" cy="51273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Подумайте и ответьте про себя на следующие вопросы: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1). Мне легко было на уроке?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2). Все ли я понял(а)?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Оцените себя. Для этого на полях нарисуйте смайлик такое, что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Плохо                                    хорошо                                    </a:t>
            </a:r>
            <a:r>
              <a:rPr lang="ru-RU" dirty="0"/>
              <a:t>отлично</a:t>
            </a:r>
            <a:endParaRPr lang="ru-RU" dirty="0" smtClean="0"/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                                                                   </a:t>
            </a:r>
            <a:endParaRPr lang="ru-RU" dirty="0"/>
          </a:p>
        </p:txBody>
      </p:sp>
      <p:pic>
        <p:nvPicPr>
          <p:cNvPr id="3" name="Picture 4" descr="0_495a0_385db982_orig-300x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476999"/>
            <a:ext cx="1463301" cy="146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731" y="3448186"/>
            <a:ext cx="1323814" cy="132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768" y="3645298"/>
            <a:ext cx="1556017" cy="112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69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543320" y="1690515"/>
            <a:ext cx="4738687" cy="3598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ребята ! </a:t>
            </a:r>
          </a:p>
        </p:txBody>
      </p:sp>
      <p:pic>
        <p:nvPicPr>
          <p:cNvPr id="3" name="Picture 3" descr="1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14963" y="371562"/>
            <a:ext cx="1906588" cy="1906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8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" presetID="30" presetClass="entr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3854" y="512955"/>
            <a:ext cx="6958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/>
              <a:t>Литература и интернет ресурсы</a:t>
            </a:r>
            <a:endParaRPr lang="ru-RU" sz="3600" b="1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28800"/>
            <a:ext cx="9891132" cy="45307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sz="2100" dirty="0" smtClean="0"/>
              <a:t>1).Учебник по геометрии 7-9 класс    </a:t>
            </a:r>
            <a:r>
              <a:rPr lang="ru-RU" sz="2100" dirty="0" err="1" smtClean="0"/>
              <a:t>Атанасян</a:t>
            </a:r>
            <a:r>
              <a:rPr lang="ru-RU" sz="2100" dirty="0" smtClean="0"/>
              <a:t> Л.С., 2012 год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sz="2100" dirty="0" smtClean="0"/>
              <a:t>2).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sz="2100" dirty="0" smtClean="0"/>
              <a:t>3). Гаврилова Н.Ф. Поурочные разработки по геометрии 7 класс 2009 год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sz="2100" dirty="0" smtClean="0"/>
              <a:t>4</a:t>
            </a:r>
            <a:r>
              <a:rPr lang="en-US" sz="2100" dirty="0"/>
              <a:t>). </a:t>
            </a:r>
            <a:r>
              <a:rPr lang="en-US" sz="2100" dirty="0">
                <a:hlinkClick r:id="rId2"/>
              </a:rPr>
              <a:t>http://www.fipi.ru/content/otkrytyy-bank-zadaniy-oge</a:t>
            </a:r>
            <a:endParaRPr lang="ru-RU" sz="2100" dirty="0" smtClean="0"/>
          </a:p>
          <a:p>
            <a:pPr>
              <a:buFont typeface="Wingdings" panose="05000000000000000000" pitchFamily="2" charset="2"/>
              <a:buNone/>
            </a:pPr>
            <a:r>
              <a:rPr lang="ru-RU" sz="2100" dirty="0" smtClean="0"/>
              <a:t>5). </a:t>
            </a:r>
            <a:r>
              <a:rPr lang="en-US" sz="2100" dirty="0">
                <a:hlinkClick r:id="rId3"/>
              </a:rPr>
              <a:t>https://oge.sdamgia.ru/test?theme=12</a:t>
            </a:r>
            <a:endParaRPr lang="ru-RU" sz="2100" dirty="0" smtClean="0"/>
          </a:p>
          <a:p>
            <a:pPr>
              <a:buFont typeface="Wingdings" panose="05000000000000000000" pitchFamily="2" charset="2"/>
              <a:buNone/>
            </a:pP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21" y="2070745"/>
            <a:ext cx="7505700" cy="276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821" y="2118370"/>
            <a:ext cx="39433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308</Words>
  <Application>Microsoft Office PowerPoint</Application>
  <PresentationFormat>Широкоэкранный</PresentationFormat>
  <Paragraphs>75</Paragraphs>
  <Slides>23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Symbol</vt:lpstr>
      <vt:lpstr>Times New Roman</vt:lpstr>
      <vt:lpstr>Wingdings</vt:lpstr>
      <vt:lpstr>Тема Office</vt:lpstr>
      <vt:lpstr>Формула</vt:lpstr>
      <vt:lpstr>Тема урока  «Центральные и вписанные углы»</vt:lpstr>
      <vt:lpstr>Цель урока:  - Познакомить с понятиями центрального угла, дуги окружности, полуокружности, вписанного угла и  с свойствами вписанного и центрального углов.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 «Центральные и вписанные углы»</dc:title>
  <dc:creator>Аманкос Сагинтаевич</dc:creator>
  <cp:lastModifiedBy>Аманкос Сагинтаевич</cp:lastModifiedBy>
  <cp:revision>19</cp:revision>
  <dcterms:created xsi:type="dcterms:W3CDTF">2017-09-26T12:51:20Z</dcterms:created>
  <dcterms:modified xsi:type="dcterms:W3CDTF">2017-09-27T23:33:47Z</dcterms:modified>
</cp:coreProperties>
</file>